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666908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260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36466"/>
                </a:solidFill>
                <a:latin typeface="Myriad Pro Light"/>
                <a:cs typeface="Myriad Pro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Podane</a:t>
            </a:r>
            <a:r>
              <a:rPr spc="10" dirty="0"/>
              <a:t> </a:t>
            </a:r>
            <a:r>
              <a:rPr spc="-5" dirty="0"/>
              <a:t>ceny</a:t>
            </a:r>
            <a:r>
              <a:rPr spc="10" dirty="0"/>
              <a:t> </a:t>
            </a:r>
            <a:r>
              <a:rPr dirty="0"/>
              <a:t>nie</a:t>
            </a:r>
            <a:r>
              <a:rPr spc="10" dirty="0"/>
              <a:t> </a:t>
            </a:r>
            <a:r>
              <a:rPr dirty="0"/>
              <a:t>stanowią</a:t>
            </a:r>
            <a:r>
              <a:rPr spc="10" dirty="0"/>
              <a:t> </a:t>
            </a:r>
            <a:r>
              <a:rPr spc="0" dirty="0"/>
              <a:t>oferty</a:t>
            </a:r>
            <a:r>
              <a:rPr spc="10" dirty="0"/>
              <a:t> </a:t>
            </a:r>
            <a:r>
              <a:rPr spc="-5" dirty="0"/>
              <a:t>handlowej</a:t>
            </a:r>
            <a:r>
              <a:rPr spc="10" dirty="0"/>
              <a:t> </a:t>
            </a:r>
            <a:r>
              <a:rPr dirty="0"/>
              <a:t>w</a:t>
            </a:r>
            <a:r>
              <a:rPr spc="10" dirty="0"/>
              <a:t> </a:t>
            </a:r>
            <a:r>
              <a:rPr spc="-5" dirty="0"/>
              <a:t>rozumieniu</a:t>
            </a:r>
            <a:r>
              <a:rPr spc="10" dirty="0"/>
              <a:t> </a:t>
            </a:r>
            <a:r>
              <a:rPr spc="0" dirty="0"/>
              <a:t>art.</a:t>
            </a:r>
            <a:r>
              <a:rPr spc="10" dirty="0"/>
              <a:t> </a:t>
            </a:r>
            <a:r>
              <a:rPr dirty="0"/>
              <a:t>66</a:t>
            </a:r>
            <a:r>
              <a:rPr spc="10" dirty="0"/>
              <a:t> </a:t>
            </a:r>
            <a:r>
              <a:rPr spc="-10" dirty="0"/>
              <a:t>par.</a:t>
            </a:r>
            <a:r>
              <a:rPr spc="10" dirty="0"/>
              <a:t> </a:t>
            </a:r>
            <a:r>
              <a:rPr dirty="0"/>
              <a:t>1</a:t>
            </a:r>
            <a:r>
              <a:rPr spc="10" dirty="0"/>
              <a:t> </a:t>
            </a:r>
            <a:r>
              <a:rPr dirty="0"/>
              <a:t>Kodeksu</a:t>
            </a:r>
            <a:r>
              <a:rPr spc="10" dirty="0"/>
              <a:t> </a:t>
            </a:r>
            <a:r>
              <a:rPr spc="-5" dirty="0"/>
              <a:t>Cywilnego.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36466"/>
                </a:solidFill>
                <a:latin typeface="Myriad Pro Light"/>
                <a:cs typeface="Myriad Pro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Podane</a:t>
            </a:r>
            <a:r>
              <a:rPr spc="10" dirty="0"/>
              <a:t> </a:t>
            </a:r>
            <a:r>
              <a:rPr spc="-5" dirty="0"/>
              <a:t>ceny</a:t>
            </a:r>
            <a:r>
              <a:rPr spc="10" dirty="0"/>
              <a:t> </a:t>
            </a:r>
            <a:r>
              <a:rPr dirty="0"/>
              <a:t>nie</a:t>
            </a:r>
            <a:r>
              <a:rPr spc="10" dirty="0"/>
              <a:t> </a:t>
            </a:r>
            <a:r>
              <a:rPr dirty="0"/>
              <a:t>stanowią</a:t>
            </a:r>
            <a:r>
              <a:rPr spc="10" dirty="0"/>
              <a:t> </a:t>
            </a:r>
            <a:r>
              <a:rPr spc="0" dirty="0"/>
              <a:t>oferty</a:t>
            </a:r>
            <a:r>
              <a:rPr spc="10" dirty="0"/>
              <a:t> </a:t>
            </a:r>
            <a:r>
              <a:rPr spc="-5" dirty="0"/>
              <a:t>handlowej</a:t>
            </a:r>
            <a:r>
              <a:rPr spc="10" dirty="0"/>
              <a:t> </a:t>
            </a:r>
            <a:r>
              <a:rPr dirty="0"/>
              <a:t>w</a:t>
            </a:r>
            <a:r>
              <a:rPr spc="10" dirty="0"/>
              <a:t> </a:t>
            </a:r>
            <a:r>
              <a:rPr spc="-5" dirty="0"/>
              <a:t>rozumieniu</a:t>
            </a:r>
            <a:r>
              <a:rPr spc="10" dirty="0"/>
              <a:t> </a:t>
            </a:r>
            <a:r>
              <a:rPr spc="0" dirty="0"/>
              <a:t>art.</a:t>
            </a:r>
            <a:r>
              <a:rPr spc="10" dirty="0"/>
              <a:t> </a:t>
            </a:r>
            <a:r>
              <a:rPr dirty="0"/>
              <a:t>66</a:t>
            </a:r>
            <a:r>
              <a:rPr spc="10" dirty="0"/>
              <a:t> </a:t>
            </a:r>
            <a:r>
              <a:rPr spc="-10" dirty="0"/>
              <a:t>par.</a:t>
            </a:r>
            <a:r>
              <a:rPr spc="10" dirty="0"/>
              <a:t> </a:t>
            </a:r>
            <a:r>
              <a:rPr dirty="0"/>
              <a:t>1</a:t>
            </a:r>
            <a:r>
              <a:rPr spc="10" dirty="0"/>
              <a:t> </a:t>
            </a:r>
            <a:r>
              <a:rPr dirty="0"/>
              <a:t>Kodeksu</a:t>
            </a:r>
            <a:r>
              <a:rPr spc="10" dirty="0"/>
              <a:t> </a:t>
            </a:r>
            <a:r>
              <a:rPr spc="-5" dirty="0"/>
              <a:t>Cywilnego.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36466"/>
                </a:solidFill>
                <a:latin typeface="Myriad Pro Light"/>
                <a:cs typeface="Myriad Pro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Podane</a:t>
            </a:r>
            <a:r>
              <a:rPr spc="10" dirty="0"/>
              <a:t> </a:t>
            </a:r>
            <a:r>
              <a:rPr spc="-5" dirty="0"/>
              <a:t>ceny</a:t>
            </a:r>
            <a:r>
              <a:rPr spc="10" dirty="0"/>
              <a:t> </a:t>
            </a:r>
            <a:r>
              <a:rPr dirty="0"/>
              <a:t>nie</a:t>
            </a:r>
            <a:r>
              <a:rPr spc="10" dirty="0"/>
              <a:t> </a:t>
            </a:r>
            <a:r>
              <a:rPr dirty="0"/>
              <a:t>stanowią</a:t>
            </a:r>
            <a:r>
              <a:rPr spc="10" dirty="0"/>
              <a:t> </a:t>
            </a:r>
            <a:r>
              <a:rPr spc="0" dirty="0"/>
              <a:t>oferty</a:t>
            </a:r>
            <a:r>
              <a:rPr spc="10" dirty="0"/>
              <a:t> </a:t>
            </a:r>
            <a:r>
              <a:rPr spc="-5" dirty="0"/>
              <a:t>handlowej</a:t>
            </a:r>
            <a:r>
              <a:rPr spc="10" dirty="0"/>
              <a:t> </a:t>
            </a:r>
            <a:r>
              <a:rPr dirty="0"/>
              <a:t>w</a:t>
            </a:r>
            <a:r>
              <a:rPr spc="10" dirty="0"/>
              <a:t> </a:t>
            </a:r>
            <a:r>
              <a:rPr spc="-5" dirty="0"/>
              <a:t>rozumieniu</a:t>
            </a:r>
            <a:r>
              <a:rPr spc="10" dirty="0"/>
              <a:t> </a:t>
            </a:r>
            <a:r>
              <a:rPr spc="0" dirty="0"/>
              <a:t>art.</a:t>
            </a:r>
            <a:r>
              <a:rPr spc="10" dirty="0"/>
              <a:t> </a:t>
            </a:r>
            <a:r>
              <a:rPr dirty="0"/>
              <a:t>66</a:t>
            </a:r>
            <a:r>
              <a:rPr spc="10" dirty="0"/>
              <a:t> </a:t>
            </a:r>
            <a:r>
              <a:rPr spc="-10" dirty="0"/>
              <a:t>par.</a:t>
            </a:r>
            <a:r>
              <a:rPr spc="10" dirty="0"/>
              <a:t> </a:t>
            </a:r>
            <a:r>
              <a:rPr dirty="0"/>
              <a:t>1</a:t>
            </a:r>
            <a:r>
              <a:rPr spc="10" dirty="0"/>
              <a:t> </a:t>
            </a:r>
            <a:r>
              <a:rPr dirty="0"/>
              <a:t>Kodeksu</a:t>
            </a:r>
            <a:r>
              <a:rPr spc="10" dirty="0"/>
              <a:t> </a:t>
            </a:r>
            <a:r>
              <a:rPr spc="-5" dirty="0"/>
              <a:t>Cywilnego.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36466"/>
                </a:solidFill>
                <a:latin typeface="Myriad Pro Light"/>
                <a:cs typeface="Myriad Pro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Podane</a:t>
            </a:r>
            <a:r>
              <a:rPr spc="10" dirty="0"/>
              <a:t> </a:t>
            </a:r>
            <a:r>
              <a:rPr spc="-5" dirty="0"/>
              <a:t>ceny</a:t>
            </a:r>
            <a:r>
              <a:rPr spc="10" dirty="0"/>
              <a:t> </a:t>
            </a:r>
            <a:r>
              <a:rPr dirty="0"/>
              <a:t>nie</a:t>
            </a:r>
            <a:r>
              <a:rPr spc="10" dirty="0"/>
              <a:t> </a:t>
            </a:r>
            <a:r>
              <a:rPr dirty="0"/>
              <a:t>stanowią</a:t>
            </a:r>
            <a:r>
              <a:rPr spc="10" dirty="0"/>
              <a:t> </a:t>
            </a:r>
            <a:r>
              <a:rPr spc="0" dirty="0"/>
              <a:t>oferty</a:t>
            </a:r>
            <a:r>
              <a:rPr spc="10" dirty="0"/>
              <a:t> </a:t>
            </a:r>
            <a:r>
              <a:rPr spc="-5" dirty="0"/>
              <a:t>handlowej</a:t>
            </a:r>
            <a:r>
              <a:rPr spc="10" dirty="0"/>
              <a:t> </a:t>
            </a:r>
            <a:r>
              <a:rPr dirty="0"/>
              <a:t>w</a:t>
            </a:r>
            <a:r>
              <a:rPr spc="10" dirty="0"/>
              <a:t> </a:t>
            </a:r>
            <a:r>
              <a:rPr spc="-5" dirty="0"/>
              <a:t>rozumieniu</a:t>
            </a:r>
            <a:r>
              <a:rPr spc="10" dirty="0"/>
              <a:t> </a:t>
            </a:r>
            <a:r>
              <a:rPr spc="0" dirty="0"/>
              <a:t>art.</a:t>
            </a:r>
            <a:r>
              <a:rPr spc="10" dirty="0"/>
              <a:t> </a:t>
            </a:r>
            <a:r>
              <a:rPr dirty="0"/>
              <a:t>66</a:t>
            </a:r>
            <a:r>
              <a:rPr spc="10" dirty="0"/>
              <a:t> </a:t>
            </a:r>
            <a:r>
              <a:rPr spc="-10" dirty="0"/>
              <a:t>par.</a:t>
            </a:r>
            <a:r>
              <a:rPr spc="10" dirty="0"/>
              <a:t> </a:t>
            </a:r>
            <a:r>
              <a:rPr dirty="0"/>
              <a:t>1</a:t>
            </a:r>
            <a:r>
              <a:rPr spc="10" dirty="0"/>
              <a:t> </a:t>
            </a:r>
            <a:r>
              <a:rPr dirty="0"/>
              <a:t>Kodeksu</a:t>
            </a:r>
            <a:r>
              <a:rPr spc="10" dirty="0"/>
              <a:t> </a:t>
            </a:r>
            <a:r>
              <a:rPr spc="-5" dirty="0"/>
              <a:t>Cywilnego.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36466"/>
                </a:solidFill>
                <a:latin typeface="Myriad Pro Light"/>
                <a:cs typeface="Myriad Pro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Podane</a:t>
            </a:r>
            <a:r>
              <a:rPr spc="10" dirty="0"/>
              <a:t> </a:t>
            </a:r>
            <a:r>
              <a:rPr spc="-5" dirty="0"/>
              <a:t>ceny</a:t>
            </a:r>
            <a:r>
              <a:rPr spc="10" dirty="0"/>
              <a:t> </a:t>
            </a:r>
            <a:r>
              <a:rPr dirty="0"/>
              <a:t>nie</a:t>
            </a:r>
            <a:r>
              <a:rPr spc="10" dirty="0"/>
              <a:t> </a:t>
            </a:r>
            <a:r>
              <a:rPr dirty="0"/>
              <a:t>stanowią</a:t>
            </a:r>
            <a:r>
              <a:rPr spc="10" dirty="0"/>
              <a:t> </a:t>
            </a:r>
            <a:r>
              <a:rPr spc="0" dirty="0"/>
              <a:t>oferty</a:t>
            </a:r>
            <a:r>
              <a:rPr spc="10" dirty="0"/>
              <a:t> </a:t>
            </a:r>
            <a:r>
              <a:rPr spc="-5" dirty="0"/>
              <a:t>handlowej</a:t>
            </a:r>
            <a:r>
              <a:rPr spc="10" dirty="0"/>
              <a:t> </a:t>
            </a:r>
            <a:r>
              <a:rPr dirty="0"/>
              <a:t>w</a:t>
            </a:r>
            <a:r>
              <a:rPr spc="10" dirty="0"/>
              <a:t> </a:t>
            </a:r>
            <a:r>
              <a:rPr spc="-5" dirty="0"/>
              <a:t>rozumieniu</a:t>
            </a:r>
            <a:r>
              <a:rPr spc="10" dirty="0"/>
              <a:t> </a:t>
            </a:r>
            <a:r>
              <a:rPr spc="0" dirty="0"/>
              <a:t>art.</a:t>
            </a:r>
            <a:r>
              <a:rPr spc="10" dirty="0"/>
              <a:t> </a:t>
            </a:r>
            <a:r>
              <a:rPr dirty="0"/>
              <a:t>66</a:t>
            </a:r>
            <a:r>
              <a:rPr spc="10" dirty="0"/>
              <a:t> </a:t>
            </a:r>
            <a:r>
              <a:rPr spc="-10" dirty="0"/>
              <a:t>par.</a:t>
            </a:r>
            <a:r>
              <a:rPr spc="10" dirty="0"/>
              <a:t> </a:t>
            </a:r>
            <a:r>
              <a:rPr dirty="0"/>
              <a:t>1</a:t>
            </a:r>
            <a:r>
              <a:rPr spc="10" dirty="0"/>
              <a:t> </a:t>
            </a:r>
            <a:r>
              <a:rPr dirty="0"/>
              <a:t>Kodeksu</a:t>
            </a:r>
            <a:r>
              <a:rPr spc="10" dirty="0"/>
              <a:t> </a:t>
            </a:r>
            <a:r>
              <a:rPr spc="-5" dirty="0"/>
              <a:t>Cywilnego.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60309" cy="1080135"/>
          </a:xfrm>
          <a:custGeom>
            <a:avLst/>
            <a:gdLst/>
            <a:ahLst/>
            <a:cxnLst/>
            <a:rect l="l" t="t" r="r" b="b"/>
            <a:pathLst>
              <a:path w="7560309" h="1080135">
                <a:moveTo>
                  <a:pt x="0" y="1080008"/>
                </a:moveTo>
                <a:lnTo>
                  <a:pt x="7560005" y="1080008"/>
                </a:lnTo>
                <a:lnTo>
                  <a:pt x="7560005" y="0"/>
                </a:lnTo>
                <a:lnTo>
                  <a:pt x="0" y="0"/>
                </a:lnTo>
                <a:lnTo>
                  <a:pt x="0" y="1080008"/>
                </a:lnTo>
                <a:close/>
              </a:path>
            </a:pathLst>
          </a:custGeom>
          <a:solidFill>
            <a:srgbClr val="00A9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98076" y="10388589"/>
            <a:ext cx="3764279" cy="140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636466"/>
                </a:solidFill>
                <a:latin typeface="Myriad Pro Light"/>
                <a:cs typeface="Myriad Pro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Podane</a:t>
            </a:r>
            <a:r>
              <a:rPr spc="10" dirty="0"/>
              <a:t> </a:t>
            </a:r>
            <a:r>
              <a:rPr spc="-5" dirty="0"/>
              <a:t>ceny</a:t>
            </a:r>
            <a:r>
              <a:rPr spc="10" dirty="0"/>
              <a:t> </a:t>
            </a:r>
            <a:r>
              <a:rPr dirty="0"/>
              <a:t>nie</a:t>
            </a:r>
            <a:r>
              <a:rPr spc="10" dirty="0"/>
              <a:t> </a:t>
            </a:r>
            <a:r>
              <a:rPr dirty="0"/>
              <a:t>stanowią</a:t>
            </a:r>
            <a:r>
              <a:rPr spc="10" dirty="0"/>
              <a:t> </a:t>
            </a:r>
            <a:r>
              <a:rPr spc="0" dirty="0"/>
              <a:t>oferty</a:t>
            </a:r>
            <a:r>
              <a:rPr spc="10" dirty="0"/>
              <a:t> </a:t>
            </a:r>
            <a:r>
              <a:rPr spc="-5" dirty="0"/>
              <a:t>handlowej</a:t>
            </a:r>
            <a:r>
              <a:rPr spc="10" dirty="0"/>
              <a:t> </a:t>
            </a:r>
            <a:r>
              <a:rPr dirty="0"/>
              <a:t>w</a:t>
            </a:r>
            <a:r>
              <a:rPr spc="10" dirty="0"/>
              <a:t> </a:t>
            </a:r>
            <a:r>
              <a:rPr spc="-5" dirty="0"/>
              <a:t>rozumieniu</a:t>
            </a:r>
            <a:r>
              <a:rPr spc="10" dirty="0"/>
              <a:t> </a:t>
            </a:r>
            <a:r>
              <a:rPr spc="0" dirty="0"/>
              <a:t>art.</a:t>
            </a:r>
            <a:r>
              <a:rPr spc="10" dirty="0"/>
              <a:t> </a:t>
            </a:r>
            <a:r>
              <a:rPr dirty="0"/>
              <a:t>66</a:t>
            </a:r>
            <a:r>
              <a:rPr spc="10" dirty="0"/>
              <a:t> </a:t>
            </a:r>
            <a:r>
              <a:rPr spc="-10" dirty="0"/>
              <a:t>par.</a:t>
            </a:r>
            <a:r>
              <a:rPr spc="10" dirty="0"/>
              <a:t> </a:t>
            </a:r>
            <a:r>
              <a:rPr dirty="0"/>
              <a:t>1</a:t>
            </a:r>
            <a:r>
              <a:rPr spc="10" dirty="0"/>
              <a:t> </a:t>
            </a:r>
            <a:r>
              <a:rPr dirty="0"/>
              <a:t>Kodeksu</a:t>
            </a:r>
            <a:r>
              <a:rPr spc="10" dirty="0"/>
              <a:t> </a:t>
            </a:r>
            <a:r>
              <a:rPr spc="-5" dirty="0"/>
              <a:t>Cywilnego.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656005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005" y="0"/>
                </a:lnTo>
              </a:path>
            </a:pathLst>
          </a:custGeom>
          <a:ln w="71996">
            <a:solidFill>
              <a:srgbClr val="00A9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080008"/>
            <a:ext cx="7560309" cy="72390"/>
          </a:xfrm>
          <a:custGeom>
            <a:avLst/>
            <a:gdLst/>
            <a:ahLst/>
            <a:cxnLst/>
            <a:rect l="l" t="t" r="r" b="b"/>
            <a:pathLst>
              <a:path w="7560309" h="72390">
                <a:moveTo>
                  <a:pt x="0" y="71996"/>
                </a:moveTo>
                <a:lnTo>
                  <a:pt x="7560005" y="71996"/>
                </a:lnTo>
                <a:lnTo>
                  <a:pt x="7560005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0037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35250" y="97949"/>
            <a:ext cx="4800600" cy="9027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90"/>
              </a:lnSpc>
              <a:spcBef>
                <a:spcPts val="100"/>
              </a:spcBef>
            </a:pPr>
            <a:r>
              <a:rPr sz="2000" b="1" spc="0" dirty="0">
                <a:solidFill>
                  <a:srgbClr val="FFFFFF"/>
                </a:solidFill>
                <a:latin typeface="Myriad Pro"/>
                <a:cs typeface="Myriad Pro"/>
              </a:rPr>
              <a:t>CENNIK</a:t>
            </a:r>
            <a:r>
              <a:rPr sz="2000" b="1" spc="3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Myriad Pro"/>
                <a:cs typeface="Myriad Pro"/>
              </a:rPr>
              <a:t>USŁUG</a:t>
            </a:r>
            <a:r>
              <a:rPr lang="pl-PL" sz="2000" b="1" spc="-5" dirty="0">
                <a:solidFill>
                  <a:srgbClr val="FFFFFF"/>
                </a:solidFill>
                <a:latin typeface="Myriad Pro"/>
                <a:cs typeface="Myriad Pro"/>
              </a:rPr>
              <a:t>                      </a:t>
            </a:r>
            <a:r>
              <a:rPr lang="pl-PL" sz="1000" b="1" spc="-5" dirty="0">
                <a:solidFill>
                  <a:srgbClr val="FFFFFF"/>
                </a:solidFill>
                <a:latin typeface="Myriad Pro"/>
                <a:cs typeface="Myriad Pro"/>
              </a:rPr>
              <a:t>aktualizacja 01.05.2019</a:t>
            </a:r>
            <a:endParaRPr sz="1000" dirty="0">
              <a:latin typeface="Myriad Pro"/>
              <a:cs typeface="Myriad Pro"/>
            </a:endParaRPr>
          </a:p>
          <a:p>
            <a:pPr marL="12700">
              <a:lnSpc>
                <a:spcPts val="2390"/>
              </a:lnSpc>
            </a:pPr>
            <a:r>
              <a:rPr lang="pl-PL" sz="2000" spc="-5" dirty="0">
                <a:solidFill>
                  <a:srgbClr val="FFFFFF"/>
                </a:solidFill>
                <a:latin typeface="Myriad Pro Light SemiCond"/>
                <a:cs typeface="Myriad Pro Light SemiCond"/>
              </a:rPr>
              <a:t>Dom Opieki dla Osób Starszych </a:t>
            </a:r>
            <a:br>
              <a:rPr lang="pl-PL" sz="2000" spc="-5" dirty="0">
                <a:solidFill>
                  <a:srgbClr val="FFFFFF"/>
                </a:solidFill>
                <a:latin typeface="Myriad Pro Light SemiCond"/>
                <a:cs typeface="Myriad Pro Light SemiCond"/>
              </a:rPr>
            </a:br>
            <a:r>
              <a:rPr lang="pl-PL" sz="1500" spc="-5" dirty="0">
                <a:solidFill>
                  <a:srgbClr val="FFFFFF"/>
                </a:solidFill>
                <a:latin typeface="Myriad Pro Light SemiCond"/>
                <a:cs typeface="Myriad Pro Light SemiCond"/>
              </a:rPr>
              <a:t>przy Szpitalu Geriatrycznym im. Jana Pawła II w Katowicach</a:t>
            </a:r>
            <a:endParaRPr sz="1500" dirty="0">
              <a:latin typeface="Myriad Pro Light SemiCond"/>
              <a:cs typeface="Myriad Pro Light SemiCond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504828"/>
              </p:ext>
            </p:extLst>
          </p:nvPr>
        </p:nvGraphicFramePr>
        <p:xfrm>
          <a:off x="362124" y="1642762"/>
          <a:ext cx="6839584" cy="6761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4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8621">
                  <a:extLst>
                    <a:ext uri="{9D8B030D-6E8A-4147-A177-3AD203B41FA5}">
                      <a16:colId xmlns:a16="http://schemas.microsoft.com/office/drawing/2014/main" val="3787513792"/>
                    </a:ext>
                  </a:extLst>
                </a:gridCol>
                <a:gridCol w="906734">
                  <a:extLst>
                    <a:ext uri="{9D8B030D-6E8A-4147-A177-3AD203B41FA5}">
                      <a16:colId xmlns:a16="http://schemas.microsoft.com/office/drawing/2014/main" val="3009477085"/>
                    </a:ext>
                  </a:extLst>
                </a:gridCol>
              </a:tblGrid>
              <a:tr h="318135">
                <a:tc gridSpan="3">
                  <a:txBody>
                    <a:bodyPr/>
                    <a:lstStyle/>
                    <a:p>
                      <a:pPr marL="355600" algn="l">
                        <a:lnSpc>
                          <a:spcPct val="100000"/>
                        </a:lnSpc>
                        <a:spcBef>
                          <a:spcPts val="459"/>
                        </a:spcBef>
                        <a:tabLst>
                          <a:tab pos="2691765" algn="l"/>
                          <a:tab pos="6019165" algn="l"/>
                        </a:tabLst>
                      </a:pPr>
                      <a:r>
                        <a:rPr lang="pl-PL" sz="1200" b="1" spc="-4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Lp.                                                         </a:t>
                      </a:r>
                      <a:r>
                        <a:rPr sz="1200" b="1" spc="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NAZWA</a:t>
                      </a:r>
                      <a:r>
                        <a:rPr sz="1200" b="1" spc="3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USŁUGI	</a:t>
                      </a:r>
                      <a:r>
                        <a:rPr lang="pl-PL" sz="1200" b="1" spc="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  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CENA</a:t>
                      </a:r>
                      <a:endParaRPr sz="1200" dirty="0">
                        <a:latin typeface="Myriad Pro"/>
                        <a:cs typeface="Myriad Pro"/>
                      </a:endParaRPr>
                    </a:p>
                  </a:txBody>
                  <a:tcPr marL="0" marR="0" marT="58419" marB="0">
                    <a:solidFill>
                      <a:srgbClr val="0037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55600" algn="l">
                        <a:lnSpc>
                          <a:spcPct val="100000"/>
                        </a:lnSpc>
                        <a:spcBef>
                          <a:spcPts val="459"/>
                        </a:spcBef>
                        <a:tabLst>
                          <a:tab pos="2691765" algn="l"/>
                          <a:tab pos="6019165" algn="l"/>
                        </a:tabLst>
                      </a:pPr>
                      <a:endParaRPr sz="1200" dirty="0">
                        <a:latin typeface="Myriad Pro"/>
                        <a:cs typeface="Myriad Pro"/>
                      </a:endParaRPr>
                    </a:p>
                  </a:txBody>
                  <a:tcPr marL="0" marR="0" marT="58419" marB="0"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395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sz="1000" b="1" spc="-10" dirty="0">
                          <a:solidFill>
                            <a:srgbClr val="002060"/>
                          </a:solidFill>
                          <a:latin typeface="Myriad Pro Light"/>
                          <a:cs typeface="Myriad Pro Light"/>
                        </a:rPr>
                        <a:t>Grupa</a:t>
                      </a:r>
                      <a:endParaRPr sz="1000" b="1" dirty="0">
                        <a:solidFill>
                          <a:srgbClr val="002060"/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0" marR="0" marT="145415" marB="0">
                    <a:lnL w="3175">
                      <a:solidFill>
                        <a:srgbClr val="00377B"/>
                      </a:solidFill>
                      <a:prstDash val="solid"/>
                    </a:lnL>
                    <a:lnR w="3175">
                      <a:solidFill>
                        <a:srgbClr val="00377B"/>
                      </a:solidFill>
                      <a:prstDash val="solid"/>
                    </a:lnR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lang="pl-PL" sz="2400" b="1" spc="-40" dirty="0">
                          <a:solidFill>
                            <a:srgbClr val="002060"/>
                          </a:solidFill>
                          <a:latin typeface="Myriad Pro Light"/>
                          <a:cs typeface="Myriad Pro Light"/>
                        </a:rPr>
                        <a:t>DOM OPIEKI</a:t>
                      </a:r>
                      <a:endParaRPr sz="1200" b="1" dirty="0">
                        <a:solidFill>
                          <a:srgbClr val="002060"/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0" marR="0" marT="44450" marB="0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377B"/>
                      </a:solidFill>
                      <a:prstDash val="solid"/>
                    </a:lnR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377B"/>
                      </a:solidFill>
                      <a:prstDash val="soli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58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POBYTY STACJONARNE W DOMU OPIEKI</a:t>
                      </a:r>
                    </a:p>
                  </a:txBody>
                  <a:tcPr marL="0" marR="0" marT="13335" marB="0" anchor="ctr">
                    <a:lnL w="3175">
                      <a:solidFill>
                        <a:srgbClr val="00377B"/>
                      </a:solidFill>
                      <a:prstDash val="soli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377B"/>
                      </a:solidFill>
                      <a:prstDash val="soli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yriad Pro Light"/>
                        <a:cs typeface="Arial" panose="020B0604020202020204" pitchFamily="34" charset="0"/>
                      </a:endParaRPr>
                    </a:p>
                  </a:txBody>
                  <a:tcPr marL="0" marR="0" marT="13335" marB="0" anchor="ctr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yriad Pro Light"/>
                          <a:cs typeface="Myriad Pro Light"/>
                        </a:rPr>
                        <a:t>1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0" marR="0" marT="13335" marB="0" anchor="ctr">
                    <a:lnL w="3175">
                      <a:solidFill>
                        <a:srgbClr val="00377B"/>
                      </a:solidFill>
                      <a:prstDash val="soli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377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Pobyt długoterminowy opiekuńczy, osoba o ograniczonej samodzielności, miesiąc (A)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377B"/>
                      </a:solidFill>
                      <a:prstDash val="soli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4 500,00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yriad Pro Light"/>
                          <a:cs typeface="Myriad Pro Light"/>
                        </a:rPr>
                        <a:t>2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0" marR="0" marT="13335" marB="0" anchor="ctr">
                    <a:lnL w="3175">
                      <a:solidFill>
                        <a:srgbClr val="00377B"/>
                      </a:solidFill>
                      <a:prstDash val="soli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377B"/>
                      </a:solidFill>
                      <a:prstDash val="solid"/>
                    </a:lnT>
                    <a:lnB w="3175">
                      <a:solidFill>
                        <a:srgbClr val="00377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Pobyt długoterminowy opiekuńczy, osoba o ograniczonej samodzielności, pokój jednoosobowy, miesiąc (A)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377B"/>
                      </a:solidFill>
                      <a:prstDash val="soli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5 300,00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yriad Pro Light"/>
                          <a:cs typeface="Myriad Pro Light"/>
                        </a:rPr>
                        <a:t>3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0" marR="0" marT="13335" marB="0" anchor="ctr">
                    <a:lnL w="3175">
                      <a:solidFill>
                        <a:srgbClr val="00377B"/>
                      </a:solidFill>
                      <a:prstDash val="soli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377B"/>
                      </a:solidFill>
                      <a:prstDash val="solid"/>
                    </a:lnT>
                    <a:lnB w="3175">
                      <a:solidFill>
                        <a:srgbClr val="00377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Pobyt długoterminowy opiekuńczy, osoba w pełni niesamodzielna, miesiąc (B)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377B"/>
                      </a:solidFill>
                      <a:prstDash val="soli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5 000,00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yriad Pro Light"/>
                          <a:cs typeface="Myriad Pro Light"/>
                        </a:rPr>
                        <a:t>4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0" marR="0" marT="13335" marB="0" anchor="ctr">
                    <a:lnL w="3175">
                      <a:solidFill>
                        <a:srgbClr val="00377B"/>
                      </a:solidFill>
                      <a:prstDash val="soli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377B"/>
                      </a:solidFill>
                      <a:prstDash val="solid"/>
                    </a:lnT>
                    <a:lnB w="3175">
                      <a:solidFill>
                        <a:srgbClr val="00377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l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Pobyt długoterminowy opiekuńczy, osoba w pełni niesamodzielna, pokój jednoosobowy, miesiąc (B)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377B"/>
                      </a:solidFill>
                      <a:prstDash val="soli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5 800,00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yriad Pro Light"/>
                          <a:cs typeface="Myriad Pro Light"/>
                        </a:rPr>
                        <a:t>5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0" marR="0" marT="13335" marB="0" anchor="ctr">
                    <a:lnL w="3175">
                      <a:solidFill>
                        <a:srgbClr val="00377B"/>
                      </a:solidFill>
                      <a:prstDash val="soli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377B"/>
                      </a:solidFill>
                      <a:prstDash val="soli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Pobyt długoterminowy opiekuńczy, osoba w pełni niesamodzielna, stan ciężki, miesiąc (C) 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377B"/>
                      </a:solidFill>
                      <a:prstDash val="soli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5 500,00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yriad Pro Light"/>
                          <a:cs typeface="Myriad Pro Light"/>
                        </a:rPr>
                        <a:t>6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0" marR="0" marT="13335" marB="0" anchor="ctr">
                    <a:lnL w="3175">
                      <a:solidFill>
                        <a:srgbClr val="00377B"/>
                      </a:solidFill>
                      <a:prstDash val="soli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377B"/>
                      </a:solidFill>
                      <a:prstDash val="soli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Pobyt długoterminowy opiekuńczy, osoba w pełni niesamodzielna, stan ciężki, pokój jednoosobowy miesiąc (C) 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6 300,00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79087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yriad Pro Light"/>
                          <a:cs typeface="Myriad Pro Light"/>
                        </a:rPr>
                        <a:t>7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0" marR="0" marT="13335" marB="0" anchor="ctr">
                    <a:lnL w="3175">
                      <a:solidFill>
                        <a:srgbClr val="00377B"/>
                      </a:solidFill>
                      <a:prstDash val="soli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377B"/>
                      </a:solidFill>
                      <a:prstDash val="soli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Pobyt krótkoterminowy osoba o ograniczonej samodzielności, dzień (A)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200,00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959650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yriad Pro Light"/>
                          <a:cs typeface="Myriad Pro Light"/>
                        </a:rPr>
                        <a:t>8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0" marR="0" marT="13335" marB="0" anchor="ctr">
                    <a:lnL w="3175">
                      <a:solidFill>
                        <a:srgbClr val="00377B"/>
                      </a:solidFill>
                      <a:prstDash val="soli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377B"/>
                      </a:solidFill>
                      <a:prstDash val="soli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Pobyt krótkoterminowy osoba w pełni niesamodzielna, dzień (B)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230,00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14415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yriad Pro Light"/>
                          <a:cs typeface="Myriad Pro Light"/>
                        </a:rPr>
                        <a:t>9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0" marR="0" marT="13335" marB="0" anchor="ctr">
                    <a:lnL w="3175">
                      <a:solidFill>
                        <a:srgbClr val="00377B"/>
                      </a:solidFill>
                      <a:prstDash val="soli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377B"/>
                      </a:solidFill>
                      <a:prstDash val="soli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Pobyt krótkoterminowy osoba w pełni niesamodzielna, stan ciężki, dzień (B)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250,00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492564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yriad Pro Light"/>
                          <a:cs typeface="Myriad Pro Light"/>
                        </a:rPr>
                        <a:t>10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0" marR="0" marT="13335" marB="0" anchor="ctr">
                    <a:lnL w="3175">
                      <a:solidFill>
                        <a:srgbClr val="00377B"/>
                      </a:solidFill>
                      <a:prstDash val="soli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377B"/>
                      </a:solidFill>
                      <a:prstDash val="soli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Pakiet badań przyjęciowych 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250,00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208647"/>
                  </a:ext>
                </a:extLst>
              </a:tr>
              <a:tr h="34290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yriad Pro Light"/>
                          <a:cs typeface="Arial" panose="020B0604020202020204" pitchFamily="34" charset="0"/>
                        </a:rPr>
                        <a:t>PAKIETY REHABILITACYJNE</a:t>
                      </a:r>
                      <a:endParaRPr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Arial" panose="020B0604020202020204" pitchFamily="34" charset="0"/>
                      </a:endParaRPr>
                    </a:p>
                  </a:txBody>
                  <a:tcPr marL="0" marR="0" marT="13335" marB="0" anchor="ctr">
                    <a:lnL w="3175">
                      <a:solidFill>
                        <a:srgbClr val="00377B"/>
                      </a:solidFill>
                      <a:prstDash val="soli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377B"/>
                      </a:solidFill>
                      <a:prstDash val="soli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Arial" panose="020B0604020202020204" pitchFamily="34" charset="0"/>
                      </a:endParaRPr>
                    </a:p>
                  </a:txBody>
                  <a:tcPr marL="0" marR="0" marT="13335" marB="0" anchor="ctr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137273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yriad Pro Light"/>
                          <a:cs typeface="Myriad Pro Light"/>
                        </a:rPr>
                        <a:t>1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0" marR="0" marT="13335" marB="0" anchor="ctr">
                    <a:lnL w="3175">
                      <a:solidFill>
                        <a:srgbClr val="00377B"/>
                      </a:solidFill>
                      <a:prstDash val="soli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377B"/>
                      </a:solidFill>
                      <a:prstDash val="soli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Program rehabilitacyjny A (8 sesji indywidualnych po 30 minut, 2 x w tygodniu, przez 1 miesiąc)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360,00</a:t>
                      </a:r>
                      <a:endParaRPr lang="pl-PL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yriad Pro Ligh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387556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yriad Pro Light"/>
                          <a:cs typeface="Myriad Pro Light"/>
                        </a:rPr>
                        <a:t>2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0" marR="0" marT="13335" marB="0" anchor="ctr">
                    <a:lnL w="3175">
                      <a:solidFill>
                        <a:srgbClr val="00377B"/>
                      </a:solidFill>
                      <a:prstDash val="soli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377B"/>
                      </a:solidFill>
                      <a:prstDash val="soli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Program rehabilitacyjny A (8 sesji indywidualnych po 60 minut, 2 x w tygodniu, przez 1 miesiąc)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650,00</a:t>
                      </a:r>
                      <a:endParaRPr lang="pl-PL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yriad Pro Ligh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173602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yriad Pro Light"/>
                          <a:cs typeface="Myriad Pro Light"/>
                        </a:rPr>
                        <a:t>3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0" marR="0" marT="13335" marB="0" anchor="ctr">
                    <a:lnL w="3175">
                      <a:solidFill>
                        <a:srgbClr val="00377B"/>
                      </a:solidFill>
                      <a:prstDash val="soli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377B"/>
                      </a:solidFill>
                      <a:prstDash val="soli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Program rehabilitacyjny B (10 sesji indywidualnych po 30 minut, codziennie, przez 2 tygodnie)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400,00</a:t>
                      </a:r>
                      <a:endParaRPr lang="pl-PL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yriad Pro Ligh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992033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yriad Pro Light"/>
                          <a:cs typeface="Myriad Pro Light"/>
                        </a:rPr>
                        <a:t>4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0" marR="0" marT="13335" marB="0" anchor="ctr">
                    <a:lnL w="3175">
                      <a:solidFill>
                        <a:srgbClr val="00377B"/>
                      </a:solidFill>
                      <a:prstDash val="soli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377B"/>
                      </a:solidFill>
                      <a:prstDash val="soli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Program rehabilitacyjny B (10 sesji indywidualnych po 60 minut, codziennie, przez 2 tygodnie)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750,00</a:t>
                      </a:r>
                      <a:endParaRPr lang="pl-PL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yriad Pro Ligh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517801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yriad Pro Light"/>
                          <a:cs typeface="Myriad Pro Light"/>
                        </a:rPr>
                        <a:t>5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0" marR="0" marT="13335" marB="0" anchor="ctr">
                    <a:lnL w="3175">
                      <a:solidFill>
                        <a:srgbClr val="00377B"/>
                      </a:solidFill>
                      <a:prstDash val="soli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377B"/>
                      </a:solidFill>
                      <a:prstDash val="soli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Program rehabilitacyjny C (12 sesji indywidualnych po 30 minut, 3 x w tygodniu, przez 1 miesiąc)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490,00</a:t>
                      </a:r>
                      <a:endParaRPr lang="pl-PL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Myriad Pro Ligh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077215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yriad Pro Light"/>
                          <a:cs typeface="Myriad Pro Light"/>
                        </a:rPr>
                        <a:t>6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0" marR="0" marT="13335" marB="0" anchor="ctr">
                    <a:lnL w="3175">
                      <a:solidFill>
                        <a:srgbClr val="00377B"/>
                      </a:solidFill>
                      <a:prstDash val="soli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377B"/>
                      </a:solidFill>
                      <a:prstDash val="soli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Program rehabilitacyjny C (12 sesji indywidualnych po 60 minut, 3 x w tygodniu, przez 1 miesiąc)</a:t>
                      </a:r>
                      <a:endParaRPr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yriad Pro Light"/>
                        <a:cs typeface="Myriad Pro Light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Myriad Pro Light"/>
                          <a:cs typeface="Arial" panose="020B0604020202020204" pitchFamily="34" charset="0"/>
                        </a:rPr>
                        <a:t>922,00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756319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360000" y="10255351"/>
            <a:ext cx="4013774" cy="12375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>
                <a:solidFill>
                  <a:schemeClr val="accent1">
                    <a:lumMod val="50000"/>
                  </a:schemeClr>
                </a:solidFill>
              </a:rPr>
              <a:t>Podane</a:t>
            </a:r>
            <a:r>
              <a:rPr spc="1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spc="-5" dirty="0">
                <a:solidFill>
                  <a:schemeClr val="accent1">
                    <a:lumMod val="50000"/>
                  </a:schemeClr>
                </a:solidFill>
              </a:rPr>
              <a:t>ceny</a:t>
            </a:r>
            <a:r>
              <a:rPr spc="1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dirty="0">
                <a:solidFill>
                  <a:schemeClr val="accent1">
                    <a:lumMod val="50000"/>
                  </a:schemeClr>
                </a:solidFill>
              </a:rPr>
              <a:t>nie</a:t>
            </a:r>
            <a:r>
              <a:rPr spc="1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dirty="0">
                <a:solidFill>
                  <a:schemeClr val="accent1">
                    <a:lumMod val="50000"/>
                  </a:schemeClr>
                </a:solidFill>
              </a:rPr>
              <a:t>stanowią</a:t>
            </a:r>
            <a:r>
              <a:rPr spc="1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spc="0" dirty="0">
                <a:solidFill>
                  <a:schemeClr val="accent1">
                    <a:lumMod val="50000"/>
                  </a:schemeClr>
                </a:solidFill>
              </a:rPr>
              <a:t>oferty</a:t>
            </a:r>
            <a:r>
              <a:rPr spc="1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spc="-5" dirty="0">
                <a:solidFill>
                  <a:schemeClr val="accent1">
                    <a:lumMod val="50000"/>
                  </a:schemeClr>
                </a:solidFill>
              </a:rPr>
              <a:t>handlowej</a:t>
            </a:r>
            <a:r>
              <a:rPr spc="1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dirty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spc="1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spc="-5" dirty="0">
                <a:solidFill>
                  <a:schemeClr val="accent1">
                    <a:lumMod val="50000"/>
                  </a:schemeClr>
                </a:solidFill>
              </a:rPr>
              <a:t>rozumieniu</a:t>
            </a:r>
            <a:r>
              <a:rPr spc="1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spc="0" dirty="0">
                <a:solidFill>
                  <a:schemeClr val="accent1">
                    <a:lumMod val="50000"/>
                  </a:schemeClr>
                </a:solidFill>
              </a:rPr>
              <a:t>art.</a:t>
            </a:r>
            <a:r>
              <a:rPr spc="1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dirty="0">
                <a:solidFill>
                  <a:schemeClr val="accent1">
                    <a:lumMod val="50000"/>
                  </a:schemeClr>
                </a:solidFill>
              </a:rPr>
              <a:t>66</a:t>
            </a:r>
            <a:r>
              <a:rPr spc="1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spc="-10" dirty="0">
                <a:solidFill>
                  <a:schemeClr val="accent1">
                    <a:lumMod val="50000"/>
                  </a:schemeClr>
                </a:solidFill>
              </a:rPr>
              <a:t>par.</a:t>
            </a:r>
            <a:r>
              <a:rPr spc="1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spc="1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dirty="0">
                <a:solidFill>
                  <a:schemeClr val="accent1">
                    <a:lumMod val="50000"/>
                  </a:schemeClr>
                </a:solidFill>
              </a:rPr>
              <a:t>Kodeksu</a:t>
            </a:r>
            <a:r>
              <a:rPr spc="1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spc="-5" dirty="0">
                <a:solidFill>
                  <a:schemeClr val="accent1">
                    <a:lumMod val="50000"/>
                  </a:schemeClr>
                </a:solidFill>
              </a:rPr>
              <a:t>Cywilnego.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B924495F-773F-4E4B-AFA8-E109AA953B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" y="163645"/>
            <a:ext cx="1905000" cy="7899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BC166F0F-3FD5-4DC2-9139-269BBEDEC842}"/>
              </a:ext>
            </a:extLst>
          </p:cNvPr>
          <p:cNvSpPr txBox="1"/>
          <p:nvPr/>
        </p:nvSpPr>
        <p:spPr>
          <a:xfrm>
            <a:off x="354792" y="8542312"/>
            <a:ext cx="6846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1600" b="1" dirty="0">
              <a:solidFill>
                <a:schemeClr val="accent1">
                  <a:lumMod val="50000"/>
                </a:schemeClr>
              </a:solidFill>
              <a:latin typeface="Myriad Pro Light"/>
            </a:endParaRPr>
          </a:p>
          <a:p>
            <a:pPr algn="just"/>
            <a:r>
              <a:rPr lang="pl-PL" sz="1400" b="1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Istnieje możliwość korzystania z całej oferty usług medycznych świadczonych przez EMC Silesia Sp. z o.o.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342</Words>
  <Application>Microsoft Office PowerPoint</Application>
  <PresentationFormat>Niestandardowy</PresentationFormat>
  <Paragraphs>58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Calibri</vt:lpstr>
      <vt:lpstr>Myriad Pro</vt:lpstr>
      <vt:lpstr>Myriad Pro Light</vt:lpstr>
      <vt:lpstr>Myriad Pro Light SemiCond</vt:lpstr>
      <vt:lpstr>Times New Roman</vt:lpstr>
      <vt:lpstr>Office Theme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Patrycja Ziulczyk</dc:creator>
  <cp:lastModifiedBy>Agnieszka Grabowska</cp:lastModifiedBy>
  <cp:revision>61</cp:revision>
  <cp:lastPrinted>2018-11-21T11:37:47Z</cp:lastPrinted>
  <dcterms:created xsi:type="dcterms:W3CDTF">2017-11-16T14:44:10Z</dcterms:created>
  <dcterms:modified xsi:type="dcterms:W3CDTF">2019-05-16T09:24:40Z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2017-11-16T00:00:00Z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2017-11-16T00:00:00Z</vt:filetime>
  </property>
</Properties>
</file>